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sldIdLst>
    <p:sldId id="344" r:id="rId2"/>
    <p:sldId id="325" r:id="rId3"/>
    <p:sldId id="326" r:id="rId4"/>
    <p:sldId id="321" r:id="rId5"/>
    <p:sldId id="327" r:id="rId6"/>
    <p:sldId id="308" r:id="rId7"/>
    <p:sldId id="310" r:id="rId8"/>
    <p:sldId id="332" r:id="rId9"/>
    <p:sldId id="350" r:id="rId10"/>
    <p:sldId id="351" r:id="rId11"/>
    <p:sldId id="352" r:id="rId12"/>
    <p:sldId id="346" r:id="rId13"/>
    <p:sldId id="333" r:id="rId14"/>
    <p:sldId id="335" r:id="rId15"/>
    <p:sldId id="330" r:id="rId16"/>
    <p:sldId id="347" r:id="rId17"/>
    <p:sldId id="348" r:id="rId18"/>
    <p:sldId id="349" r:id="rId19"/>
    <p:sldId id="338" r:id="rId20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2"/>
      <p:bold r:id="rId23"/>
    </p:embeddedFont>
    <p:embeddedFont>
      <p:font typeface="微软雅黑 Light" panose="020B0502040204020203" pitchFamily="34" charset="-122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custDataLst>
    <p:tags r:id="rId29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1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-43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03107-0A21-4975-BD4E-9E3FA1571653}" type="datetimeFigureOut">
              <a:rPr lang="zh-CN" altLang="en-US" smtClean="0"/>
              <a:t>2017-06-11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51D9C-74F3-4A50-80CE-FCA0A04698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540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790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892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280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347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服务器提供了登录，注册，添加文件，删除文件，修改文件，遍历文件，取出文件等功能。主要用于数据查询及界面跳转。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Websocket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设计思路：每当有用户连入时，保存该用户所在的文件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id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，用户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id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，会话凭据。根据文件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id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读取和保存文件内容。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884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514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180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612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697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106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086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757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332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557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010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297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922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252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338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790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31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67874" y="1290102"/>
            <a:ext cx="7604712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7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editOL</a:t>
            </a:r>
            <a:endParaRPr lang="zh-CN" altLang="en-US" sz="7200" b="1" dirty="0">
              <a:solidFill>
                <a:schemeClr val="bg1">
                  <a:alpha val="9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73700" y="3238236"/>
            <a:ext cx="297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800" dirty="0" smtClean="0">
                <a:solidFill>
                  <a:schemeClr val="bg1">
                    <a:alpha val="90000"/>
                  </a:schemeClr>
                </a:solidFill>
              </a:rPr>
              <a:t>小组成员：朱成龙、王泽豪</a:t>
            </a:r>
            <a:endParaRPr lang="zh-CN" altLang="en-US" sz="1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42099" y="3720836"/>
            <a:ext cx="1808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800" dirty="0" smtClean="0">
                <a:solidFill>
                  <a:schemeClr val="bg1">
                    <a:alpha val="90000"/>
                  </a:schemeClr>
                </a:solidFill>
              </a:rPr>
              <a:t>汇报人：朱成龙</a:t>
            </a:r>
            <a:endParaRPr lang="zh-CN" altLang="en-US" sz="1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73900" y="4203436"/>
            <a:ext cx="1376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800" dirty="0" smtClean="0">
                <a:solidFill>
                  <a:schemeClr val="bg1">
                    <a:alpha val="90000"/>
                  </a:schemeClr>
                </a:solidFill>
              </a:rPr>
              <a:t>2016-06-12</a:t>
            </a:r>
            <a:endParaRPr lang="zh-CN" altLang="en-US" sz="1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79119" y="2658123"/>
            <a:ext cx="3371436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———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人实时协作云端办公工具</a:t>
            </a:r>
            <a:endParaRPr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74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1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0990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2174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8319" y="297451"/>
            <a:ext cx="1363137" cy="473415"/>
            <a:chOff x="184527" y="297451"/>
            <a:chExt cx="1363137" cy="4734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ea typeface="微软雅黑 Light" panose="020B0502040204020203" pitchFamily="34" charset="-122"/>
                </a:rPr>
                <a:t>目录页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866757" y="2019402"/>
            <a:ext cx="2866531" cy="939618"/>
            <a:chOff x="2866757" y="2019402"/>
            <a:chExt cx="2866531" cy="939618"/>
          </a:xfrm>
        </p:grpSpPr>
        <p:sp>
          <p:nvSpPr>
            <p:cNvPr id="13" name="文本框 12"/>
            <p:cNvSpPr txBox="1"/>
            <p:nvPr/>
          </p:nvSpPr>
          <p:spPr>
            <a:xfrm>
              <a:off x="2866757" y="2251134"/>
              <a:ext cx="28665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主要技术</a:t>
              </a:r>
              <a:endPara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229670" y="2019402"/>
              <a:ext cx="16160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FOUR</a:t>
              </a:r>
              <a:endPara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928879" y="1944350"/>
            <a:ext cx="1129689" cy="1129689"/>
            <a:chOff x="1928879" y="1944350"/>
            <a:chExt cx="1129689" cy="1129689"/>
          </a:xfrm>
        </p:grpSpPr>
        <p:sp>
          <p:nvSpPr>
            <p:cNvPr id="17" name="椭圆 1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25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443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5"/>
          <p:cNvCxnSpPr>
            <a:cxnSpLocks noChangeShapeType="1"/>
          </p:cNvCxnSpPr>
          <p:nvPr/>
        </p:nvCxnSpPr>
        <p:spPr bwMode="auto">
          <a:xfrm>
            <a:off x="3737482" y="2423787"/>
            <a:ext cx="0" cy="585788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直接箭头连接符 6"/>
          <p:cNvCxnSpPr>
            <a:cxnSpLocks noChangeShapeType="1"/>
          </p:cNvCxnSpPr>
          <p:nvPr/>
        </p:nvCxnSpPr>
        <p:spPr bwMode="auto">
          <a:xfrm>
            <a:off x="7627145" y="2423787"/>
            <a:ext cx="0" cy="585788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直接箭头连接符 7"/>
          <p:cNvCxnSpPr>
            <a:cxnSpLocks noChangeShapeType="1"/>
          </p:cNvCxnSpPr>
          <p:nvPr/>
        </p:nvCxnSpPr>
        <p:spPr bwMode="auto">
          <a:xfrm>
            <a:off x="1818088" y="2423787"/>
            <a:ext cx="0" cy="585788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>
            <a:off x="5602649" y="2423787"/>
            <a:ext cx="0" cy="585788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环形箭头 5"/>
          <p:cNvSpPr/>
          <p:nvPr/>
        </p:nvSpPr>
        <p:spPr>
          <a:xfrm flipH="1">
            <a:off x="1178722" y="1261738"/>
            <a:ext cx="1278731" cy="127873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Html5+css3+js+bootstrap</a:t>
            </a:r>
            <a:endParaRPr lang="zh-CN" altLang="en-US" sz="1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" name="TextBox 31"/>
          <p:cNvSpPr txBox="1"/>
          <p:nvPr/>
        </p:nvSpPr>
        <p:spPr>
          <a:xfrm>
            <a:off x="1096569" y="3020291"/>
            <a:ext cx="1409700" cy="1084912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总体</a:t>
            </a: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上使用</a:t>
            </a:r>
            <a:r>
              <a:rPr lang="en-US" altLang="zh-CN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Html5+css3+js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少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部分控件采用了</a:t>
            </a:r>
            <a:r>
              <a:rPr lang="en-US" altLang="zh-CN" sz="1100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boorstrap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itchFamily="34" charset="0"/>
            </a:endParaRPr>
          </a:p>
        </p:txBody>
      </p:sp>
      <p:sp>
        <p:nvSpPr>
          <p:cNvPr id="8" name="环形箭头 7"/>
          <p:cNvSpPr/>
          <p:nvPr/>
        </p:nvSpPr>
        <p:spPr>
          <a:xfrm flipH="1">
            <a:off x="3099307" y="1261738"/>
            <a:ext cx="1278731" cy="127873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Node.js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9" name="TextBox 31"/>
          <p:cNvSpPr txBox="1"/>
          <p:nvPr/>
        </p:nvSpPr>
        <p:spPr>
          <a:xfrm>
            <a:off x="3017154" y="3020291"/>
            <a:ext cx="1408509" cy="577081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服务端使用了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node.js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itchFamily="34" charset="0"/>
            </a:endParaRPr>
          </a:p>
        </p:txBody>
      </p:sp>
      <p:sp>
        <p:nvSpPr>
          <p:cNvPr id="10" name="环形箭头 9"/>
          <p:cNvSpPr/>
          <p:nvPr/>
        </p:nvSpPr>
        <p:spPr>
          <a:xfrm flipH="1">
            <a:off x="4964474" y="1261738"/>
            <a:ext cx="1277541" cy="127873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mysql</a:t>
            </a:r>
            <a:endParaRPr lang="zh-CN" altLang="en-US" sz="1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1" name="TextBox 31"/>
          <p:cNvSpPr txBox="1"/>
          <p:nvPr/>
        </p:nvSpPr>
        <p:spPr>
          <a:xfrm>
            <a:off x="4881130" y="3020291"/>
            <a:ext cx="1409700" cy="32316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数据库使用了</a:t>
            </a:r>
            <a:r>
              <a:rPr lang="en-US" altLang="zh-CN" sz="11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mysql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itchFamily="34" charset="0"/>
            </a:endParaRPr>
          </a:p>
        </p:txBody>
      </p:sp>
      <p:sp>
        <p:nvSpPr>
          <p:cNvPr id="12" name="环形箭头 11"/>
          <p:cNvSpPr/>
          <p:nvPr/>
        </p:nvSpPr>
        <p:spPr>
          <a:xfrm flipH="1">
            <a:off x="6987780" y="1261738"/>
            <a:ext cx="1278731" cy="127873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Websocket+htt</a:t>
            </a:r>
            <a:r>
              <a:rPr lang="en-US" altLang="zh-CN" sz="15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</a:t>
            </a:r>
            <a:endParaRPr lang="zh-CN" altLang="en-US" sz="1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6905626" y="3020291"/>
            <a:ext cx="1409700" cy="1084912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使用了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ajax</a:t>
            </a: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进行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http</a:t>
            </a: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连接，使用</a:t>
            </a:r>
            <a:r>
              <a:rPr lang="en-US" altLang="zh-CN" sz="11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websocket</a:t>
            </a: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进行长连接，实时传输信息。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0460" y="277672"/>
            <a:ext cx="1380775" cy="414303"/>
            <a:chOff x="310460" y="277672"/>
            <a:chExt cx="1380775" cy="41430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460" y="277672"/>
              <a:ext cx="332755" cy="414303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76837" y="300157"/>
              <a:ext cx="12143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主要技术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891974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8319" y="297451"/>
            <a:ext cx="1363137" cy="473415"/>
            <a:chOff x="184527" y="297451"/>
            <a:chExt cx="1363137" cy="4734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ea typeface="微软雅黑 Light" panose="020B0502040204020203" pitchFamily="34" charset="-122"/>
                </a:rPr>
                <a:t>目录页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4070982" y="2019402"/>
            <a:ext cx="2255503" cy="939618"/>
            <a:chOff x="4070982" y="2019402"/>
            <a:chExt cx="2255503" cy="939618"/>
          </a:xfrm>
        </p:grpSpPr>
        <p:sp>
          <p:nvSpPr>
            <p:cNvPr id="24" name="文本框 23"/>
            <p:cNvSpPr txBox="1"/>
            <p:nvPr/>
          </p:nvSpPr>
          <p:spPr>
            <a:xfrm>
              <a:off x="4070982" y="2251134"/>
              <a:ext cx="22555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项目特色</a:t>
              </a:r>
              <a:endPara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118308" y="2019402"/>
              <a:ext cx="13312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FIVE</a:t>
              </a:r>
              <a:endPara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817516" y="1944350"/>
            <a:ext cx="1129689" cy="1129689"/>
            <a:chOff x="2817516" y="1944350"/>
            <a:chExt cx="1129689" cy="1129689"/>
          </a:xfrm>
        </p:grpSpPr>
        <p:sp>
          <p:nvSpPr>
            <p:cNvPr id="38" name="椭圆 37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9" name="Freeform 5"/>
            <p:cNvSpPr>
              <a:spLocks noEditPoints="1"/>
            </p:cNvSpPr>
            <p:nvPr/>
          </p:nvSpPr>
          <p:spPr bwMode="auto">
            <a:xfrm>
              <a:off x="3195035" y="2160665"/>
              <a:ext cx="444894" cy="657916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90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6837" y="858645"/>
            <a:ext cx="1862027" cy="2216942"/>
            <a:chOff x="465977" y="1463280"/>
            <a:chExt cx="1862027" cy="2216942"/>
          </a:xfrm>
        </p:grpSpPr>
        <p:grpSp>
          <p:nvGrpSpPr>
            <p:cNvPr id="5" name="组合 4"/>
            <p:cNvGrpSpPr/>
            <p:nvPr/>
          </p:nvGrpSpPr>
          <p:grpSpPr>
            <a:xfrm>
              <a:off x="465977" y="1463280"/>
              <a:ext cx="1862027" cy="2216942"/>
              <a:chOff x="1827008" y="2120901"/>
              <a:chExt cx="2298700" cy="2736849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771062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共同编辑</a:t>
              </a:r>
              <a:endParaRPr lang="zh-CN" altLang="en-US" sz="1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27430" y="2064064"/>
              <a:ext cx="1568516" cy="96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进行多人实时编辑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从而完成、方案讨论、会议记录和 资料共享等工作。</a:t>
              </a:r>
              <a:endPara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251890" y="855076"/>
            <a:ext cx="1862027" cy="2216942"/>
            <a:chOff x="2582650" y="1463280"/>
            <a:chExt cx="1862027" cy="2216942"/>
          </a:xfrm>
        </p:grpSpPr>
        <p:grpSp>
          <p:nvGrpSpPr>
            <p:cNvPr id="11" name="组合 10"/>
            <p:cNvGrpSpPr/>
            <p:nvPr/>
          </p:nvGrpSpPr>
          <p:grpSpPr>
            <a:xfrm>
              <a:off x="2582650" y="1463280"/>
              <a:ext cx="1862027" cy="2216942"/>
              <a:chOff x="1827008" y="2120901"/>
              <a:chExt cx="2298700" cy="273684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887735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边写边聊</a:t>
              </a:r>
              <a:endParaRPr lang="zh-CN" altLang="en-US" sz="1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29405" y="1948048"/>
              <a:ext cx="1568516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群聊的实现不是很困难，但是目前的在线编辑网站都没有直接提供这个功能。</a:t>
              </a:r>
              <a:endPara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10460" y="277672"/>
            <a:ext cx="1356499" cy="414303"/>
            <a:chOff x="310460" y="277672"/>
            <a:chExt cx="1356499" cy="414303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460" y="277672"/>
              <a:ext cx="332755" cy="414303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476837" y="300157"/>
              <a:ext cx="1190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项目特色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0" name="TextBox 31"/>
          <p:cNvSpPr txBox="1"/>
          <p:nvPr/>
        </p:nvSpPr>
        <p:spPr>
          <a:xfrm>
            <a:off x="310460" y="3051032"/>
            <a:ext cx="84734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总结：从结果来看，基本达到了多人在线实时编辑的要求。虽然不知道</a:t>
            </a: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google-docs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和国内一些网站采用的是什么方式，由于项目之初没有想到怎么提取用户的操作（除了全文匹配），采用了全文传输</a:t>
            </a: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光标记录，现在想来，通过按键按下时光标的位置和按键弹起时光标的位置，得到字符串改变的位置和数据，通知所有人进行此操作，是可行的。</a:t>
            </a:r>
            <a:endParaRPr lang="en-US" altLang="zh-CN" sz="1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至于将多人实时编辑运用到版本控制器上是有可能的，首先项目开发的相关文档，是可以采用这个技术的，代码要看需求。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853344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8319" y="297451"/>
            <a:ext cx="1363137" cy="473415"/>
            <a:chOff x="184527" y="297451"/>
            <a:chExt cx="1363137" cy="4734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ea typeface="微软雅黑 Light" panose="020B0502040204020203" pitchFamily="34" charset="-122"/>
                </a:rPr>
                <a:t>目录页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4070982" y="2019402"/>
            <a:ext cx="3747138" cy="939618"/>
            <a:chOff x="4070982" y="2019402"/>
            <a:chExt cx="3747138" cy="939618"/>
          </a:xfrm>
        </p:grpSpPr>
        <p:sp>
          <p:nvSpPr>
            <p:cNvPr id="24" name="文本框 23"/>
            <p:cNvSpPr txBox="1"/>
            <p:nvPr/>
          </p:nvSpPr>
          <p:spPr>
            <a:xfrm>
              <a:off x="4070982" y="2251134"/>
              <a:ext cx="37471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项目贡献与评分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118308" y="2019402"/>
              <a:ext cx="13312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SIX</a:t>
              </a:r>
              <a:endPara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817516" y="1944350"/>
            <a:ext cx="1129689" cy="1129689"/>
            <a:chOff x="2817516" y="1944350"/>
            <a:chExt cx="1129689" cy="1129689"/>
          </a:xfrm>
        </p:grpSpPr>
        <p:sp>
          <p:nvSpPr>
            <p:cNvPr id="38" name="椭圆 37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9" name="Freeform 5"/>
            <p:cNvSpPr>
              <a:spLocks noEditPoints="1"/>
            </p:cNvSpPr>
            <p:nvPr/>
          </p:nvSpPr>
          <p:spPr bwMode="auto">
            <a:xfrm>
              <a:off x="3195035" y="2160665"/>
              <a:ext cx="444894" cy="657916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23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"/>
          <p:cNvSpPr txBox="1"/>
          <p:nvPr/>
        </p:nvSpPr>
        <p:spPr>
          <a:xfrm>
            <a:off x="736779" y="2090829"/>
            <a:ext cx="18935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界面设计、编写，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websocket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服务器搭建，实现多人编辑和群聊功能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TextBox 30"/>
          <p:cNvSpPr txBox="1"/>
          <p:nvPr/>
        </p:nvSpPr>
        <p:spPr>
          <a:xfrm>
            <a:off x="4841540" y="2090829"/>
            <a:ext cx="189359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修改部分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界面。</a:t>
            </a:r>
            <a:endParaRPr lang="en-US" altLang="zh-CN" sz="1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数据库设计、编写，</a:t>
            </a: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node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服务器搭建，实现后端接口，根据接口将数据展现在前端。</a:t>
            </a:r>
            <a:endParaRPr lang="en-US" altLang="zh-CN" sz="1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89374" y="1104009"/>
            <a:ext cx="1788400" cy="541026"/>
            <a:chOff x="751008" y="2590483"/>
            <a:chExt cx="1788400" cy="541026"/>
          </a:xfrm>
        </p:grpSpPr>
        <p:sp>
          <p:nvSpPr>
            <p:cNvPr id="9" name="矩形 8"/>
            <p:cNvSpPr/>
            <p:nvPr/>
          </p:nvSpPr>
          <p:spPr>
            <a:xfrm>
              <a:off x="751008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TextBox 36"/>
            <p:cNvSpPr txBox="1"/>
            <p:nvPr/>
          </p:nvSpPr>
          <p:spPr>
            <a:xfrm>
              <a:off x="1206626" y="267633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朱成龙</a:t>
              </a:r>
              <a:endPara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10460" y="277672"/>
            <a:ext cx="2633908" cy="414303"/>
            <a:chOff x="310460" y="277672"/>
            <a:chExt cx="2633908" cy="414303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460" y="277672"/>
              <a:ext cx="332755" cy="414303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476837" y="300157"/>
              <a:ext cx="2467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项目小组成员</a:t>
              </a:r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贡献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946730" y="1104009"/>
            <a:ext cx="1788400" cy="5410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TextBox 37"/>
          <p:cNvSpPr txBox="1"/>
          <p:nvPr/>
        </p:nvSpPr>
        <p:spPr>
          <a:xfrm>
            <a:off x="5349753" y="11898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王泽豪</a:t>
            </a:r>
            <a:endParaRPr lang="zh-CN" altLang="en-US"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783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10460" y="277672"/>
            <a:ext cx="1463476" cy="414303"/>
            <a:chOff x="310460" y="277672"/>
            <a:chExt cx="1463476" cy="414303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460" y="277672"/>
              <a:ext cx="332755" cy="414303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476837" y="300157"/>
              <a:ext cx="1297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自我评分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" name="TextBox 29"/>
          <p:cNvSpPr txBox="1"/>
          <p:nvPr/>
        </p:nvSpPr>
        <p:spPr>
          <a:xfrm>
            <a:off x="310460" y="1142707"/>
            <a:ext cx="2310002" cy="665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朱成龙：</a:t>
            </a:r>
            <a:r>
              <a:rPr lang="en-US" altLang="zh-CN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95</a:t>
            </a:r>
            <a:endParaRPr lang="zh-CN" altLang="en-US" sz="2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TextBox 29"/>
          <p:cNvSpPr txBox="1"/>
          <p:nvPr/>
        </p:nvSpPr>
        <p:spPr>
          <a:xfrm>
            <a:off x="310459" y="1923189"/>
            <a:ext cx="2224085" cy="665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王泽豪：</a:t>
            </a:r>
            <a:r>
              <a:rPr lang="en-US" altLang="zh-CN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95</a:t>
            </a:r>
            <a:endParaRPr lang="zh-CN" altLang="en-US" sz="2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664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71124" y="1883720"/>
            <a:ext cx="3957735" cy="1073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THANKS!</a:t>
            </a:r>
            <a:endParaRPr lang="zh-CN" altLang="en-US" sz="4800" b="1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883720"/>
            <a:ext cx="6436704" cy="378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kern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</a:t>
            </a:r>
            <a:endParaRPr lang="zh-CN" altLang="en-US" sz="1400" kern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10460" y="277672"/>
            <a:ext cx="964158" cy="414303"/>
            <a:chOff x="310460" y="277672"/>
            <a:chExt cx="964158" cy="414303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460" y="277672"/>
              <a:ext cx="332755" cy="414303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76837" y="300157"/>
              <a:ext cx="797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致谢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60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1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2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3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4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8319" y="297451"/>
            <a:ext cx="1363137" cy="473415"/>
            <a:chOff x="184527" y="297451"/>
            <a:chExt cx="1363137" cy="4734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ea typeface="微软雅黑 Light" panose="020B0502040204020203" pitchFamily="34" charset="-122"/>
                </a:rPr>
                <a:t>目录页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6828" y="1746368"/>
            <a:ext cx="2765362" cy="964005"/>
            <a:chOff x="219753" y="1976522"/>
            <a:chExt cx="2765362" cy="964005"/>
          </a:xfrm>
        </p:grpSpPr>
        <p:sp>
          <p:nvSpPr>
            <p:cNvPr id="69" name="文本框 38"/>
            <p:cNvSpPr txBox="1"/>
            <p:nvPr/>
          </p:nvSpPr>
          <p:spPr>
            <a:xfrm>
              <a:off x="219753" y="2417307"/>
              <a:ext cx="2741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CONTENTS</a:t>
              </a:r>
              <a:endPara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0" name="文本框 11"/>
            <p:cNvSpPr txBox="1"/>
            <p:nvPr/>
          </p:nvSpPr>
          <p:spPr>
            <a:xfrm>
              <a:off x="1979712" y="1976522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目录</a:t>
              </a:r>
            </a:p>
          </p:txBody>
        </p:sp>
      </p:grpSp>
      <p:sp>
        <p:nvSpPr>
          <p:cNvPr id="71" name="文本框 18"/>
          <p:cNvSpPr txBox="1"/>
          <p:nvPr/>
        </p:nvSpPr>
        <p:spPr>
          <a:xfrm>
            <a:off x="3777339" y="18905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项目背景</a:t>
            </a:r>
            <a:endParaRPr lang="zh-CN" altLang="en-US"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3339925" y="1817614"/>
            <a:ext cx="430237" cy="523220"/>
            <a:chOff x="3552850" y="2047768"/>
            <a:chExt cx="430237" cy="523220"/>
          </a:xfrm>
        </p:grpSpPr>
        <p:sp>
          <p:nvSpPr>
            <p:cNvPr id="73" name="文本框 16"/>
            <p:cNvSpPr txBox="1"/>
            <p:nvPr/>
          </p:nvSpPr>
          <p:spPr>
            <a:xfrm>
              <a:off x="3552850" y="2047768"/>
              <a:ext cx="322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74" name="直接连接符 73"/>
            <p:cNvCxnSpPr/>
            <p:nvPr/>
          </p:nvCxnSpPr>
          <p:spPr>
            <a:xfrm flipH="1">
              <a:off x="3736631" y="2227402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21"/>
          <p:cNvSpPr txBox="1"/>
          <p:nvPr/>
        </p:nvSpPr>
        <p:spPr>
          <a:xfrm>
            <a:off x="6493494" y="19153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主要技术</a:t>
            </a:r>
            <a:endParaRPr lang="zh-CN" altLang="en-US"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5989634" y="1827832"/>
            <a:ext cx="497639" cy="523220"/>
            <a:chOff x="6073087" y="2057986"/>
            <a:chExt cx="497639" cy="523220"/>
          </a:xfrm>
        </p:grpSpPr>
        <p:sp>
          <p:nvSpPr>
            <p:cNvPr id="77" name="文本框 20"/>
            <p:cNvSpPr txBox="1"/>
            <p:nvPr/>
          </p:nvSpPr>
          <p:spPr>
            <a:xfrm>
              <a:off x="6073087" y="2057986"/>
              <a:ext cx="3946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 flipH="1">
              <a:off x="6324270" y="2227402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本框 24"/>
          <p:cNvSpPr txBox="1"/>
          <p:nvPr/>
        </p:nvSpPr>
        <p:spPr>
          <a:xfrm>
            <a:off x="3777339" y="2469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项目内容</a:t>
            </a:r>
            <a:endParaRPr lang="zh-CN" altLang="en-US"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3303858" y="2396996"/>
            <a:ext cx="466304" cy="523220"/>
            <a:chOff x="3516783" y="2627150"/>
            <a:chExt cx="466304" cy="523220"/>
          </a:xfrm>
        </p:grpSpPr>
        <p:sp>
          <p:nvSpPr>
            <p:cNvPr id="81" name="文本框 23"/>
            <p:cNvSpPr txBox="1"/>
            <p:nvPr/>
          </p:nvSpPr>
          <p:spPr>
            <a:xfrm>
              <a:off x="3516783" y="2627150"/>
              <a:ext cx="3946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 flipH="1">
              <a:off x="3736631" y="2806784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27"/>
          <p:cNvSpPr txBox="1"/>
          <p:nvPr/>
        </p:nvSpPr>
        <p:spPr>
          <a:xfrm>
            <a:off x="6493494" y="24947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项目特色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5989634" y="2407214"/>
            <a:ext cx="497639" cy="523220"/>
            <a:chOff x="6073087" y="2637368"/>
            <a:chExt cx="497639" cy="523220"/>
          </a:xfrm>
        </p:grpSpPr>
        <p:sp>
          <p:nvSpPr>
            <p:cNvPr id="85" name="文本框 26"/>
            <p:cNvSpPr txBox="1"/>
            <p:nvPr/>
          </p:nvSpPr>
          <p:spPr>
            <a:xfrm>
              <a:off x="6073087" y="2637368"/>
              <a:ext cx="3946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5</a:t>
              </a:r>
              <a:endPara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 flipH="1">
              <a:off x="6324270" y="2806784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本框 30"/>
          <p:cNvSpPr txBox="1"/>
          <p:nvPr/>
        </p:nvSpPr>
        <p:spPr>
          <a:xfrm>
            <a:off x="3777339" y="30436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项目展示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3303858" y="2970739"/>
            <a:ext cx="466304" cy="523220"/>
            <a:chOff x="3516783" y="3200893"/>
            <a:chExt cx="466304" cy="523220"/>
          </a:xfrm>
        </p:grpSpPr>
        <p:sp>
          <p:nvSpPr>
            <p:cNvPr id="89" name="文本框 29"/>
            <p:cNvSpPr txBox="1"/>
            <p:nvPr/>
          </p:nvSpPr>
          <p:spPr>
            <a:xfrm>
              <a:off x="3516783" y="3200893"/>
              <a:ext cx="3946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90" name="直接连接符 89"/>
            <p:cNvCxnSpPr/>
            <p:nvPr/>
          </p:nvCxnSpPr>
          <p:spPr>
            <a:xfrm flipH="1">
              <a:off x="3736631" y="3380527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文本框 33"/>
          <p:cNvSpPr txBox="1"/>
          <p:nvPr/>
        </p:nvSpPr>
        <p:spPr>
          <a:xfrm>
            <a:off x="6493494" y="306846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项目贡献与评分</a:t>
            </a:r>
            <a:endParaRPr lang="zh-CN" altLang="en-US"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5989634" y="2980957"/>
            <a:ext cx="497639" cy="523220"/>
            <a:chOff x="6073087" y="3211111"/>
            <a:chExt cx="497639" cy="523220"/>
          </a:xfrm>
        </p:grpSpPr>
        <p:sp>
          <p:nvSpPr>
            <p:cNvPr id="93" name="文本框 32"/>
            <p:cNvSpPr txBox="1"/>
            <p:nvPr/>
          </p:nvSpPr>
          <p:spPr>
            <a:xfrm>
              <a:off x="6073087" y="3211111"/>
              <a:ext cx="3946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6</a:t>
              </a:r>
              <a:endPara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 flipH="1">
              <a:off x="6324270" y="3380527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接连接符 94"/>
          <p:cNvCxnSpPr/>
          <p:nvPr/>
        </p:nvCxnSpPr>
        <p:spPr>
          <a:xfrm>
            <a:off x="3065535" y="1909117"/>
            <a:ext cx="0" cy="15472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09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6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4136 L 4.72222E-6 -9.87654E-7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3 0.04104 L 4.44444E-6 4.69136E-6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3 0.04104 L 4.44444E-6 4.93827E-6 " pathEditMode="relative" rAng="0" ptsTypes="AA">
                                      <p:cBhvr>
                                        <p:cTn id="40" dur="7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3 0.04136 L 1.94444E-6 -2.83951E-6 " pathEditMode="relative" rAng="0" ptsTypes="AA">
                                      <p:cBhvr>
                                        <p:cTn id="48" dur="7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6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733 0.04105 L 1.94444E-6 2.83951E-6 " pathEditMode="relative" rAng="0" ptsTypes="AA">
                                      <p:cBhvr>
                                        <p:cTn id="56" dur="7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6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3733 0.04105 L 1.94444E-6 3.08642E-6 " pathEditMode="relative" rAng="0" ptsTypes="AA">
                                      <p:cBhvr>
                                        <p:cTn id="64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5" grpId="0"/>
      <p:bldP spid="79" grpId="0"/>
      <p:bldP spid="83" grpId="0"/>
      <p:bldP spid="87" grpId="0"/>
      <p:bldP spid="9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8319" y="297451"/>
            <a:ext cx="1363137" cy="473415"/>
            <a:chOff x="184527" y="297451"/>
            <a:chExt cx="1363137" cy="4734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ea typeface="微软雅黑 Light" panose="020B0502040204020203" pitchFamily="34" charset="-122"/>
                </a:rPr>
                <a:t>目录页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3234670" y="1956790"/>
            <a:ext cx="1129689" cy="1129689"/>
            <a:chOff x="2558424" y="1401428"/>
            <a:chExt cx="1318727" cy="1318727"/>
          </a:xfrm>
        </p:grpSpPr>
        <p:sp>
          <p:nvSpPr>
            <p:cNvPr id="35" name="椭圆 34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2676010" y="1814946"/>
              <a:ext cx="1083553" cy="597017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447676" y="2031842"/>
            <a:ext cx="2626223" cy="1038453"/>
            <a:chOff x="4447676" y="2019402"/>
            <a:chExt cx="2626223" cy="1038453"/>
          </a:xfrm>
        </p:grpSpPr>
        <p:sp>
          <p:nvSpPr>
            <p:cNvPr id="38" name="文本框 37"/>
            <p:cNvSpPr txBox="1"/>
            <p:nvPr/>
          </p:nvSpPr>
          <p:spPr>
            <a:xfrm>
              <a:off x="4447676" y="2226858"/>
              <a:ext cx="26262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 smtClean="0">
                  <a:solidFill>
                    <a:schemeClr val="bg1"/>
                  </a:solidFill>
                  <a:ea typeface="微软雅黑 Light" panose="020B0502040204020203" pitchFamily="34" charset="-122"/>
                </a:rPr>
                <a:t>项目背景</a:t>
              </a:r>
              <a:endParaRPr lang="zh-CN" altLang="en-US" sz="4800" dirty="0">
                <a:solidFill>
                  <a:schemeClr val="bg1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535462" y="2019402"/>
              <a:ext cx="1286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ONE</a:t>
              </a:r>
              <a:endPara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150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0460" y="277672"/>
            <a:ext cx="2526739" cy="484150"/>
            <a:chOff x="310460" y="277672"/>
            <a:chExt cx="2526739" cy="48415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460" y="277672"/>
              <a:ext cx="332755" cy="414303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476837" y="300157"/>
              <a:ext cx="2360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项目背景</a:t>
              </a:r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及意义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76004" y="860801"/>
            <a:ext cx="7691339" cy="4419751"/>
            <a:chOff x="2954338" y="1349947"/>
            <a:chExt cx="7349488" cy="4160570"/>
          </a:xfrm>
        </p:grpSpPr>
        <p:sp>
          <p:nvSpPr>
            <p:cNvPr id="55" name="矩形 54"/>
            <p:cNvSpPr>
              <a:spLocks noChangeArrowheads="1"/>
            </p:cNvSpPr>
            <p:nvPr/>
          </p:nvSpPr>
          <p:spPr bwMode="auto">
            <a:xfrm>
              <a:off x="2954338" y="1694798"/>
              <a:ext cx="7349488" cy="3815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editOL</a:t>
              </a:r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是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一款多人实时协作云端办公工具</a:t>
              </a:r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顾名思义</a:t>
              </a:r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就是一个在线的记事本，特点是能进行多人实时编辑</a:t>
              </a:r>
              <a:r>
                <a:rPr lang="en-US" altLang="zh-CN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从而完成、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方案讨论、会议记录</a:t>
              </a:r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和 资料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共享等</a:t>
              </a:r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工作。</a:t>
              </a:r>
              <a:endParaRPr lang="en-US" altLang="zh-CN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思路来源于</a:t>
              </a:r>
              <a:r>
                <a:rPr lang="en-US" altLang="zh-CN" sz="1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Google </a:t>
              </a:r>
              <a:r>
                <a:rPr lang="en-US" altLang="zh-CN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Docs</a:t>
              </a:r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，</a:t>
              </a:r>
              <a:r>
                <a:rPr lang="en-US" altLang="zh-CN" sz="1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Google Docs </a:t>
              </a:r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可以进行多人在线编辑，支持多种文本格式，具有还原历史版本等的功能。</a:t>
              </a:r>
              <a:endParaRPr lang="en-US" altLang="zh-CN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平时在本地进行文档编辑或代码编写时，轮流编写会浪费时间，版本控制工具仍会产生修改冲突，因此想知道多人在线编辑的原理，有没有可能运用在版本控制器上，或者说让在线编辑支持更多的格式。</a:t>
              </a:r>
              <a:endParaRPr lang="en-US" altLang="zh-CN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2963100" y="1349947"/>
              <a:ext cx="1156782" cy="3766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3221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8319" y="297451"/>
            <a:ext cx="1363137" cy="473415"/>
            <a:chOff x="184527" y="297451"/>
            <a:chExt cx="1363137" cy="4734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ea typeface="微软雅黑 Light" panose="020B0502040204020203" pitchFamily="34" charset="-122"/>
                </a:rPr>
                <a:t>目录页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866757" y="2019402"/>
            <a:ext cx="2683651" cy="939618"/>
            <a:chOff x="2866757" y="2019402"/>
            <a:chExt cx="2683651" cy="939618"/>
          </a:xfrm>
        </p:grpSpPr>
        <p:sp>
          <p:nvSpPr>
            <p:cNvPr id="13" name="文本框 12"/>
            <p:cNvSpPr txBox="1"/>
            <p:nvPr/>
          </p:nvSpPr>
          <p:spPr>
            <a:xfrm>
              <a:off x="2866757" y="2251134"/>
              <a:ext cx="26836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项目内容</a:t>
              </a:r>
              <a:endPara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229671" y="2019402"/>
              <a:ext cx="13312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TWO</a:t>
              </a:r>
              <a:endPara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928879" y="1944350"/>
            <a:ext cx="1129689" cy="1129689"/>
            <a:chOff x="1928879" y="1944350"/>
            <a:chExt cx="1129689" cy="1129689"/>
          </a:xfrm>
        </p:grpSpPr>
        <p:sp>
          <p:nvSpPr>
            <p:cNvPr id="17" name="椭圆 1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2108994" y="2226858"/>
              <a:ext cx="751325" cy="615695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053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0460" y="277672"/>
            <a:ext cx="1356499" cy="414303"/>
            <a:chOff x="310460" y="277672"/>
            <a:chExt cx="1356499" cy="414303"/>
          </a:xfrm>
        </p:grpSpPr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460" y="277672"/>
              <a:ext cx="332755" cy="414303"/>
            </a:xfrm>
            <a:prstGeom prst="rect">
              <a:avLst/>
            </a:prstGeom>
          </p:spPr>
        </p:pic>
        <p:sp>
          <p:nvSpPr>
            <p:cNvPr id="62" name="文本框 61"/>
            <p:cNvSpPr txBox="1"/>
            <p:nvPr/>
          </p:nvSpPr>
          <p:spPr>
            <a:xfrm>
              <a:off x="476837" y="300157"/>
              <a:ext cx="1190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功能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10459" y="870782"/>
            <a:ext cx="8232123" cy="3299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登陆注册：每个人拥有自己的账号，拥有自己的文件列表。</a:t>
            </a:r>
            <a:endParaRPr lang="en-US" altLang="zh-CN" sz="18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8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云端文件：文件可保存在服务器，可随时打开进行编辑，在需要时下载。</a:t>
            </a:r>
            <a:endParaRPr lang="en-US" altLang="zh-CN" sz="18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多人实时编辑：多人编辑互不影响，实时展现每个人的操作结果。相当于有多个光标，多个键盘在操作这个份文档。</a:t>
            </a:r>
            <a:endParaRPr lang="en-US" altLang="zh-CN" sz="18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边</a:t>
            </a:r>
            <a:r>
              <a:rPr lang="zh-CN" altLang="en-US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写边聊：参与文件编写的人可进行群聊，发表自己对文档编写的建议。</a:t>
            </a:r>
            <a:endParaRPr lang="en-US" altLang="zh-CN"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204498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"/>
          <p:cNvSpPr txBox="1"/>
          <p:nvPr/>
        </p:nvSpPr>
        <p:spPr>
          <a:xfrm>
            <a:off x="777036" y="1569621"/>
            <a:ext cx="18935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实现群聊的方式也许有很多，但为了实现后续的多人共同编辑，就不能使用轮询，定时刷新等实时性不够的方案。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TextBox 30"/>
          <p:cNvSpPr txBox="1"/>
          <p:nvPr/>
        </p:nvSpPr>
        <p:spPr>
          <a:xfrm>
            <a:off x="2670625" y="1569621"/>
            <a:ext cx="18935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如何得知用户进行了什么操作，是进行文本改变前后的对比，还是分析键盘的操作？如何让每个用户的操作互不干扰。</a:t>
            </a:r>
            <a:endParaRPr lang="en-US" altLang="zh-CN" sz="1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1"/>
          <p:cNvSpPr txBox="1"/>
          <p:nvPr/>
        </p:nvSpPr>
        <p:spPr>
          <a:xfrm>
            <a:off x="4631843" y="1569621"/>
            <a:ext cx="189359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怎么让用户接收到最新的文档内容，通常服务器不能主动向客户端发送信息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。是接收整个文件内容还是接收修改指令。在接收别人内容时如何防止干扰正在进行的操作。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32"/>
          <p:cNvSpPr txBox="1"/>
          <p:nvPr/>
        </p:nvSpPr>
        <p:spPr>
          <a:xfrm>
            <a:off x="6660689" y="1569621"/>
            <a:ext cx="189359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比如长按、删除、刷新、关闭、粘贴。这些操作是否难以处理将因选择的实现方式而变化。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44665" y="971995"/>
            <a:ext cx="7648033" cy="541026"/>
            <a:chOff x="751008" y="2590483"/>
            <a:chExt cx="7648033" cy="541026"/>
          </a:xfrm>
        </p:grpSpPr>
        <p:sp>
          <p:nvSpPr>
            <p:cNvPr id="9" name="矩形 8"/>
            <p:cNvSpPr/>
            <p:nvPr/>
          </p:nvSpPr>
          <p:spPr>
            <a:xfrm>
              <a:off x="751008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TextBox 36"/>
            <p:cNvSpPr txBox="1"/>
            <p:nvPr/>
          </p:nvSpPr>
          <p:spPr>
            <a:xfrm>
              <a:off x="1091211" y="272249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实现群聊</a:t>
              </a:r>
              <a:endPara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682159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TextBox 37"/>
            <p:cNvSpPr txBox="1"/>
            <p:nvPr/>
          </p:nvSpPr>
          <p:spPr>
            <a:xfrm>
              <a:off x="3022359" y="272249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操作提取</a:t>
              </a:r>
              <a:endPara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643376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TextBox 38"/>
            <p:cNvSpPr txBox="1"/>
            <p:nvPr/>
          </p:nvSpPr>
          <p:spPr>
            <a:xfrm>
              <a:off x="4983576" y="272249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结果接收</a:t>
              </a:r>
              <a:endPara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604594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598548" y="272249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特殊操作的处理</a:t>
              </a:r>
              <a:endPara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10460" y="277672"/>
            <a:ext cx="1373114" cy="414303"/>
            <a:chOff x="310460" y="277672"/>
            <a:chExt cx="1373114" cy="414303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460" y="277672"/>
              <a:ext cx="332755" cy="414303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476837" y="300157"/>
              <a:ext cx="12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难点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8" name="TextBox 31"/>
          <p:cNvSpPr txBox="1"/>
          <p:nvPr/>
        </p:nvSpPr>
        <p:spPr>
          <a:xfrm>
            <a:off x="693471" y="4501079"/>
            <a:ext cx="81620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我的方案：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websocket</a:t>
            </a: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全文传输</a:t>
            </a: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光标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定位</a:t>
            </a: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按键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</a:t>
            </a: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变量临时保存</a:t>
            </a: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数据库存储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39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8319" y="297451"/>
            <a:ext cx="1363137" cy="473415"/>
            <a:chOff x="184527" y="297451"/>
            <a:chExt cx="1363137" cy="4734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ea typeface="微软雅黑 Light" panose="020B0502040204020203" pitchFamily="34" charset="-122"/>
                </a:rPr>
                <a:t>目录页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866757" y="2019402"/>
            <a:ext cx="2866531" cy="939618"/>
            <a:chOff x="2866757" y="2019402"/>
            <a:chExt cx="2866531" cy="939618"/>
          </a:xfrm>
        </p:grpSpPr>
        <p:sp>
          <p:nvSpPr>
            <p:cNvPr id="13" name="文本框 12"/>
            <p:cNvSpPr txBox="1"/>
            <p:nvPr/>
          </p:nvSpPr>
          <p:spPr>
            <a:xfrm>
              <a:off x="2866757" y="2251134"/>
              <a:ext cx="28665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项目展示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229670" y="2019402"/>
              <a:ext cx="16160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THREE</a:t>
              </a:r>
              <a:endPara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928879" y="1944350"/>
            <a:ext cx="1129689" cy="1129689"/>
            <a:chOff x="1928879" y="1944350"/>
            <a:chExt cx="1129689" cy="1129689"/>
          </a:xfrm>
        </p:grpSpPr>
        <p:sp>
          <p:nvSpPr>
            <p:cNvPr id="17" name="椭圆 1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25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221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3"/>
            <a:ext cx="9144000" cy="53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1391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1056</TotalTime>
  <Words>836</Words>
  <Application>Microsoft Office PowerPoint</Application>
  <PresentationFormat>全屏显示(16:9)</PresentationFormat>
  <Paragraphs>113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微软雅黑</vt:lpstr>
      <vt:lpstr>Arial</vt:lpstr>
      <vt:lpstr>宋体</vt:lpstr>
      <vt:lpstr>微软雅黑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dreamsummit</dc:creator>
  <cp:lastModifiedBy>chenglong zhu</cp:lastModifiedBy>
  <cp:revision>121</cp:revision>
  <dcterms:created xsi:type="dcterms:W3CDTF">2015-03-31T05:49:04Z</dcterms:created>
  <dcterms:modified xsi:type="dcterms:W3CDTF">2017-06-11T12:52:04Z</dcterms:modified>
</cp:coreProperties>
</file>